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358" r:id="rId4"/>
    <p:sldId id="357" r:id="rId5"/>
    <p:sldId id="279" r:id="rId6"/>
    <p:sldId id="290" r:id="rId7"/>
    <p:sldId id="288" r:id="rId8"/>
    <p:sldId id="297" r:id="rId9"/>
    <p:sldId id="299" r:id="rId10"/>
    <p:sldId id="300" r:id="rId11"/>
    <p:sldId id="302" r:id="rId12"/>
    <p:sldId id="285" r:id="rId13"/>
    <p:sldId id="292" r:id="rId14"/>
    <p:sldId id="295" r:id="rId15"/>
    <p:sldId id="362" r:id="rId16"/>
    <p:sldId id="305" r:id="rId17"/>
    <p:sldId id="306" r:id="rId18"/>
    <p:sldId id="311" r:id="rId19"/>
    <p:sldId id="312" r:id="rId20"/>
    <p:sldId id="363" r:id="rId21"/>
    <p:sldId id="315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orient="horz" pos="1629">
          <p15:clr>
            <a:srgbClr val="A4A3A4"/>
          </p15:clr>
        </p15:guide>
        <p15:guide id="3" orient="horz" pos="2916">
          <p15:clr>
            <a:srgbClr val="A4A3A4"/>
          </p15:clr>
        </p15:guide>
        <p15:guide id="4" orient="horz" pos="3867">
          <p15:clr>
            <a:srgbClr val="A4A3A4"/>
          </p15:clr>
        </p15:guide>
        <p15:guide id="5" pos="208">
          <p15:clr>
            <a:srgbClr val="A4A3A4"/>
          </p15:clr>
        </p15:guide>
        <p15:guide id="6" pos="2065">
          <p15:clr>
            <a:srgbClr val="A4A3A4"/>
          </p15:clr>
        </p15:guide>
        <p15:guide id="7" pos="5556">
          <p15:clr>
            <a:srgbClr val="A4A3A4"/>
          </p15:clr>
        </p15:guide>
        <p15:guide id="8" pos="38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>
      <p:cViewPr varScale="1">
        <p:scale>
          <a:sx n="86" d="100"/>
          <a:sy n="86" d="100"/>
        </p:scale>
        <p:origin x="1248" y="67"/>
      </p:cViewPr>
      <p:guideLst>
        <p:guide orient="horz" pos="572"/>
        <p:guide orient="horz" pos="1629"/>
        <p:guide orient="horz" pos="2916"/>
        <p:guide orient="horz" pos="3867"/>
        <p:guide pos="208"/>
        <p:guide pos="2065"/>
        <p:guide pos="5556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49C9D-4B52-44E0-AECA-6149BD98B378}" type="datetimeFigureOut">
              <a:rPr lang="en-GB" smtClean="0"/>
              <a:t>10/06/2019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7F8F0-F4A3-44A2-8EDC-C303ADD37F39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7F8F0-F4A3-44A2-8EDC-C303ADD37F39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pic>
        <p:nvPicPr>
          <p:cNvPr id="2052" name="Picture 4" descr="Black102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3850" y="6245225"/>
            <a:ext cx="84963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400"/>
            </a:lvl1pPr>
          </a:lstStyle>
          <a:p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A406E9F-D04E-4687-98DC-02CEA04BA552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908050"/>
            <a:ext cx="2122487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200" y="908050"/>
            <a:ext cx="6215063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A33CBD4-0B23-48CF-9B8D-EB1E6454B46C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80BDAE4-8DBD-40F6-82C4-2DE684A41A05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F58A67-C77E-4E85-AC35-9D047880F80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8C0350-85C8-4AF1-BA4F-C2E641067338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74187F-73B5-4D84-B571-E863D13054BD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596EFAF-2D6C-44E1-B4F1-E9A2E60709FB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66688D-F586-4BFF-85F3-AF8DA030620E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4C8AC6-41D2-4153-AE79-A8E9AAF59FA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460164-8169-4D7D-8755-C89147FA8BEA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337300"/>
            <a:ext cx="10080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AB84E0FD-F862-403C-B838-542214D31797}" type="slidenum">
              <a:rPr lang="en-US" altLang="en-US"/>
              <a:t>‹#›</a:t>
            </a:fld>
            <a:endParaRPr lang="en-US" altLang="en-US"/>
          </a:p>
        </p:txBody>
      </p:sp>
      <p:pic>
        <p:nvPicPr>
          <p:cNvPr id="1029" name="Picture 5" descr="Black1024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917700"/>
            <a:ext cx="8496300" cy="1493520"/>
          </a:xfrm>
        </p:spPr>
        <p:txBody>
          <a:bodyPr/>
          <a:lstStyle/>
          <a:p>
            <a:pPr algn="ctr"/>
            <a:r>
              <a:rPr lang="en-US" altLang="zh-CN" sz="4800" dirty="0">
                <a:latin typeface="Times New Roman" panose="02020603050405020304" pitchFamily="18" charset="0"/>
                <a:ea typeface="SimSun" panose="02010600030101010101" pitchFamily="2" charset="-122"/>
              </a:rPr>
              <a:t>Machine Learning Techniques for 3D Data Analysis</a:t>
            </a:r>
            <a:endParaRPr lang="zh-CN" altLang="en-US" sz="48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981200" y="4316413"/>
            <a:ext cx="5327650" cy="24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00"/>
                </a:solidFill>
                <a:ea typeface="SimSun" panose="02010600030101010101" pitchFamily="2" charset="-122"/>
                <a:sym typeface="Arial" panose="020B0604020202020204" pitchFamily="34" charset="0"/>
              </a:rPr>
              <a:t>Jifang Duan</a:t>
            </a:r>
          </a:p>
          <a:p>
            <a:pPr algn="ctr"/>
            <a:endParaRPr lang="zh-CN" altLang="en-US" sz="2000" dirty="0">
              <a:solidFill>
                <a:srgbClr val="000000"/>
              </a:solidFill>
              <a:ea typeface="SimSun" panose="02010600030101010101" pitchFamily="2" charset="-122"/>
              <a:sym typeface="Arial" panose="020B0604020202020204" pitchFamily="34" charset="0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ea typeface="SimSun" panose="02010600030101010101" pitchFamily="2" charset="-122"/>
              <a:sym typeface="Arial" panose="020B0604020202020204" pitchFamily="34" charset="0"/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sym typeface="Arial" panose="020B0604020202020204" pitchFamily="34" charset="0"/>
              </a:rPr>
              <a:t>Supervisor: David R. </a:t>
            </a:r>
            <a:r>
              <a:rPr lang="en-US" altLang="en-US" sz="2000" dirty="0" err="1">
                <a:solidFill>
                  <a:srgbClr val="000000"/>
                </a:solidFill>
                <a:sym typeface="Arial" panose="020B0604020202020204" pitchFamily="34" charset="0"/>
              </a:rPr>
              <a:t>Selviah</a:t>
            </a:r>
            <a:endParaRPr lang="en-US" altLang="en-US" sz="2000" dirty="0">
              <a:solidFill>
                <a:srgbClr val="000000"/>
              </a:solidFill>
              <a:sym typeface="Arial" panose="020B0604020202020204" pitchFamily="34" charset="0"/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sym typeface="Arial" panose="020B0604020202020204" pitchFamily="34" charset="0"/>
              </a:rPr>
              <a:t>Second Supervisor: Yiannis </a:t>
            </a:r>
            <a:r>
              <a:rPr lang="en-US" altLang="en-US" sz="2000" dirty="0" err="1">
                <a:solidFill>
                  <a:srgbClr val="000000"/>
                </a:solidFill>
                <a:sym typeface="Arial" panose="020B0604020202020204" pitchFamily="34" charset="0"/>
              </a:rPr>
              <a:t>Andreopoulos</a:t>
            </a:r>
            <a:endParaRPr lang="en-US" altLang="en-US" sz="2000" dirty="0">
              <a:solidFill>
                <a:srgbClr val="000000"/>
              </a:solidFill>
              <a:sym typeface="Arial" panose="020B0604020202020204" pitchFamily="34" charset="0"/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  <a:sym typeface="Arial" panose="020B0604020202020204" pitchFamily="34" charset="0"/>
              </a:rPr>
              <a:t> </a:t>
            </a: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ea typeface="SimSun" panose="02010600030101010101" pitchFamily="2" charset="-122"/>
                <a:sym typeface="Arial" panose="020B0604020202020204" pitchFamily="34" charset="0"/>
              </a:rPr>
              <a:t>11</a:t>
            </a:r>
            <a:r>
              <a:rPr lang="zh-CN" altLang="en-US" sz="2000" dirty="0">
                <a:solidFill>
                  <a:srgbClr val="000000"/>
                </a:solidFill>
                <a:ea typeface="SimSun" panose="02010600030101010101" pitchFamily="2" charset="-122"/>
                <a:sym typeface="Arial" panose="020B0604020202020204" pitchFamily="34" charset="0"/>
              </a:rPr>
              <a:t>/</a:t>
            </a:r>
            <a:r>
              <a:rPr lang="en-GB" altLang="zh-CN" sz="2000" dirty="0">
                <a:solidFill>
                  <a:srgbClr val="000000"/>
                </a:solidFill>
                <a:ea typeface="SimSun" panose="02010600030101010101" pitchFamily="2" charset="-122"/>
                <a:sym typeface="Arial" panose="020B0604020202020204" pitchFamily="34" charset="0"/>
              </a:rPr>
              <a:t>06</a:t>
            </a:r>
            <a:r>
              <a:rPr lang="zh-CN" altLang="en-US" sz="2000" dirty="0">
                <a:solidFill>
                  <a:srgbClr val="000000"/>
                </a:solidFill>
                <a:ea typeface="SimSun" panose="02010600030101010101" pitchFamily="2" charset="-122"/>
                <a:sym typeface="Arial" panose="020B0604020202020204" pitchFamily="34" charset="0"/>
              </a:rPr>
              <a:t>/201</a:t>
            </a:r>
            <a:r>
              <a:rPr lang="en-US" altLang="zh-CN" sz="2000" dirty="0">
                <a:solidFill>
                  <a:srgbClr val="000000"/>
                </a:solidFill>
                <a:ea typeface="SimSun" panose="02010600030101010101" pitchFamily="2" charset="-122"/>
                <a:sym typeface="Arial" panose="020B0604020202020204" pitchFamily="34" charset="0"/>
              </a:rPr>
              <a:t>9</a:t>
            </a:r>
          </a:p>
          <a:p>
            <a:endParaRPr lang="en-US" altLang="en-US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/>
              <a:t>Sphere Recognition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BDAE4-8DBD-40F6-82C4-2DE684A41A05}" type="slidenum">
              <a:rPr lang="en-US" altLang="en-US"/>
              <a:t>10</a:t>
            </a:fld>
            <a:endParaRPr lang="en-US" altLang="en-US"/>
          </a:p>
        </p:txBody>
      </p:sp>
      <p:sp>
        <p:nvSpPr>
          <p:cNvPr id="7172" name="Text Box 3"/>
          <p:cNvSpPr/>
          <p:nvPr/>
        </p:nvSpPr>
        <p:spPr>
          <a:xfrm>
            <a:off x="847725" y="6250305"/>
            <a:ext cx="7828915" cy="365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180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Recognised spheres (the program stops automatically, around 6 iterations)</a:t>
            </a:r>
          </a:p>
        </p:txBody>
      </p:sp>
      <p:pic>
        <p:nvPicPr>
          <p:cNvPr id="53" name="Picture 3" descr="010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235" y="1697990"/>
            <a:ext cx="7416000" cy="45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/>
              <a:t>Sphere Recognition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BDAE4-8DBD-40F6-82C4-2DE684A41A05}" type="slidenum">
              <a:rPr lang="en-US" altLang="en-US"/>
              <a:t>11</a:t>
            </a:fld>
            <a:endParaRPr lang="en-US" altLang="en-US"/>
          </a:p>
        </p:txBody>
      </p:sp>
      <p:sp>
        <p:nvSpPr>
          <p:cNvPr id="7172" name="Text Box 3"/>
          <p:cNvSpPr/>
          <p:nvPr/>
        </p:nvSpPr>
        <p:spPr>
          <a:xfrm>
            <a:off x="3046730" y="6250305"/>
            <a:ext cx="3816350" cy="365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180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Recognised spheres marked in red</a:t>
            </a:r>
          </a:p>
        </p:txBody>
      </p:sp>
      <p:pic>
        <p:nvPicPr>
          <p:cNvPr id="7171" name="内容占位符 7170" descr="0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05" y="1697990"/>
            <a:ext cx="7416000" cy="45524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8930" y="2203916"/>
            <a:ext cx="8484870" cy="3529340"/>
          </a:xfrm>
        </p:spPr>
        <p:txBody>
          <a:bodyPr/>
          <a:lstStyle/>
          <a:p>
            <a:r>
              <a:rPr lang="en-US" altLang="zh-CN" dirty="0"/>
              <a:t>Aim </a:t>
            </a:r>
          </a:p>
          <a:p>
            <a:pPr lvl="1"/>
            <a:r>
              <a:rPr lang="en-US" altLang="zh-CN" dirty="0"/>
              <a:t>Automate the whole process of object segmentation and recognition,</a:t>
            </a:r>
            <a:r>
              <a:rPr lang="en-GB" dirty="0"/>
              <a:t> make each step feasible in a short time frame using ordinary performance laptops with limited memory and computing resources. </a:t>
            </a:r>
            <a:endParaRPr lang="en-US" altLang="zh-CN" dirty="0"/>
          </a:p>
          <a:p>
            <a:r>
              <a:rPr lang="en-US" altLang="zh-CN" dirty="0"/>
              <a:t>Flowchart of our approach</a:t>
            </a:r>
          </a:p>
          <a:p>
            <a:endParaRPr lang="en-US" altLang="zh-CN" dirty="0"/>
          </a:p>
          <a:p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C0350-85C8-4AF1-BA4F-C2E641067338}" type="slidenum">
              <a:rPr lang="en-US" altLang="en-US"/>
              <a:t>12</a:t>
            </a:fld>
            <a:endParaRPr lang="en-US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913130"/>
          </a:xfrm>
        </p:spPr>
        <p:txBody>
          <a:bodyPr/>
          <a:lstStyle/>
          <a:p>
            <a:pPr algn="ctr"/>
            <a:r>
              <a:rPr lang="en-US" altLang="zh-CN" sz="3600" dirty="0"/>
              <a:t>Object segmentation and recognition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456E6-5FEB-4B30-BE92-5AFC6C6DE8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63" y="4941168"/>
            <a:ext cx="7896603" cy="93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8465" y="2199640"/>
            <a:ext cx="8307070" cy="568325"/>
          </a:xfrm>
        </p:spPr>
        <p:txBody>
          <a:bodyPr/>
          <a:lstStyle/>
          <a:p>
            <a:pPr algn="just"/>
            <a:r>
              <a:rPr lang="en-US" altLang="zh-CN" dirty="0">
                <a:sym typeface="+mn-ea"/>
              </a:rPr>
              <a:t>Two commonly used plane detection approaches </a:t>
            </a:r>
          </a:p>
          <a:p>
            <a:pPr marL="457200" lvl="1" indent="0" algn="just">
              <a:buNone/>
            </a:pPr>
            <a:endParaRPr lang="en-US" altLang="zh-CN" sz="2000" dirty="0">
              <a:sym typeface="+mn-ea"/>
            </a:endParaRPr>
          </a:p>
          <a:p>
            <a:pPr marL="914400" lvl="2" indent="0" algn="just">
              <a:buNone/>
            </a:pPr>
            <a:endParaRPr lang="en-US" altLang="zh-CN" sz="2000" dirty="0">
              <a:sym typeface="+mn-ea"/>
            </a:endParaRPr>
          </a:p>
          <a:p>
            <a:pPr lvl="2" algn="just"/>
            <a:endParaRPr lang="en-US" altLang="zh-CN" sz="2000" dirty="0">
              <a:sym typeface="+mn-ea"/>
            </a:endParaRPr>
          </a:p>
          <a:p>
            <a:pPr lvl="2" algn="just"/>
            <a:endParaRPr lang="en-US" altLang="zh-CN" sz="2000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C0350-85C8-4AF1-BA4F-C2E641067338}" type="slidenum">
              <a:rPr lang="en-US" altLang="en-US"/>
              <a:t>13</a:t>
            </a:fld>
            <a:endParaRPr lang="en-US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79512" y="908050"/>
            <a:ext cx="8784976" cy="1217295"/>
          </a:xfrm>
        </p:spPr>
        <p:txBody>
          <a:bodyPr/>
          <a:lstStyle/>
          <a:p>
            <a:pPr algn="ctr"/>
            <a:r>
              <a:rPr lang="en-US" altLang="zh-CN" sz="2800" dirty="0"/>
              <a:t>Part 1: Plane Detection and Background Subtraction </a:t>
            </a:r>
          </a:p>
        </p:txBody>
      </p:sp>
      <p:pic>
        <p:nvPicPr>
          <p:cNvPr id="13764" name="Picture 13764" descr="C:\Users\DUAN Jifang\Desktop\first year transfer thesis\plane\pic plane\me_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30" y="4461055"/>
            <a:ext cx="2520000" cy="170424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765" name="Picture 13765" descr="C:\Users\DUAN Jifang\Desktop\first year transfer thesis\plane\pic plane\ransac3_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4458515"/>
            <a:ext cx="2520000" cy="17062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/>
          <p:nvPr/>
        </p:nvSpPr>
        <p:spPr>
          <a:xfrm>
            <a:off x="1177290" y="6165304"/>
            <a:ext cx="7570470" cy="365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</a:pPr>
            <a:r>
              <a:rPr lang="en-US" altLang="x-none" sz="180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Original data                  Region growing                     RANSAC </a:t>
            </a:r>
          </a:p>
        </p:txBody>
      </p:sp>
      <p:pic>
        <p:nvPicPr>
          <p:cNvPr id="443" name="Picture 443" descr="C:\Users\DUAN Jifang\Desktop\first year transfer thesis\plane\pic plane\org3_01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" y="4461055"/>
            <a:ext cx="2520000" cy="170392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E52ED88-BAC1-4E26-A73F-FAA7B1174CB1}"/>
              </a:ext>
            </a:extLst>
          </p:cNvPr>
          <p:cNvSpPr txBox="1">
            <a:spLocks/>
          </p:cNvSpPr>
          <p:nvPr/>
        </p:nvSpPr>
        <p:spPr bwMode="auto">
          <a:xfrm>
            <a:off x="361657" y="2743744"/>
            <a:ext cx="4600868" cy="152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Tx/>
            </a:pPr>
            <a:r>
              <a:rPr lang="en-US" altLang="zh-CN" b="1" dirty="0">
                <a:sym typeface="+mn-ea"/>
              </a:rPr>
              <a:t>Region growing </a:t>
            </a:r>
          </a:p>
          <a:p>
            <a:pPr lvl="2">
              <a:buFontTx/>
            </a:pPr>
            <a:r>
              <a:rPr lang="en-US" altLang="zh-CN" dirty="0">
                <a:sym typeface="+mn-ea"/>
              </a:rPr>
              <a:t>Able to include boundary points to </a:t>
            </a:r>
            <a:r>
              <a:rPr lang="en-US" altLang="zh-CN" dirty="0" err="1">
                <a:sym typeface="+mn-ea"/>
              </a:rPr>
              <a:t>recognised</a:t>
            </a:r>
            <a:r>
              <a:rPr lang="en-US" altLang="zh-CN" dirty="0">
                <a:sym typeface="+mn-ea"/>
              </a:rPr>
              <a:t> planes</a:t>
            </a:r>
          </a:p>
          <a:p>
            <a:pPr lvl="2" algn="just">
              <a:buFontTx/>
            </a:pPr>
            <a:r>
              <a:rPr lang="en-US" altLang="zh-CN" dirty="0">
                <a:sym typeface="+mn-ea"/>
              </a:rPr>
              <a:t>Slow</a:t>
            </a:r>
          </a:p>
          <a:p>
            <a:pPr marL="914400" lvl="2" indent="0" algn="just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FontTx/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FontTx/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FontTx/>
              <a:buNone/>
            </a:pPr>
            <a:endParaRPr lang="en-US" altLang="zh-CN" dirty="0">
              <a:sym typeface="+mn-ea"/>
            </a:endParaRPr>
          </a:p>
          <a:p>
            <a:pPr lvl="1">
              <a:buFontTx/>
            </a:pPr>
            <a:endParaRPr lang="en-US" altLang="zh-CN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1070FE36-2DA1-4C08-ACE1-17AED0DC529F}"/>
              </a:ext>
            </a:extLst>
          </p:cNvPr>
          <p:cNvSpPr txBox="1">
            <a:spLocks/>
          </p:cNvSpPr>
          <p:nvPr/>
        </p:nvSpPr>
        <p:spPr bwMode="auto">
          <a:xfrm>
            <a:off x="4860032" y="2767965"/>
            <a:ext cx="3751651" cy="152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Tx/>
            </a:pPr>
            <a:r>
              <a:rPr lang="en-US" altLang="zh-CN" b="1" dirty="0">
                <a:sym typeface="+mn-ea"/>
              </a:rPr>
              <a:t>RANSAC</a:t>
            </a:r>
          </a:p>
          <a:p>
            <a:pPr lvl="2">
              <a:buFontTx/>
            </a:pPr>
            <a:r>
              <a:rPr lang="en-US" altLang="zh-CN" dirty="0">
                <a:sym typeface="+mn-ea"/>
              </a:rPr>
              <a:t>Fails to </a:t>
            </a:r>
            <a:r>
              <a:rPr lang="en-US" altLang="zh-CN" dirty="0" err="1">
                <a:sym typeface="+mn-ea"/>
              </a:rPr>
              <a:t>recognise</a:t>
            </a:r>
            <a:r>
              <a:rPr lang="en-US" altLang="zh-CN" dirty="0">
                <a:sym typeface="+mn-ea"/>
              </a:rPr>
              <a:t> boundary points</a:t>
            </a:r>
          </a:p>
          <a:p>
            <a:pPr lvl="2" algn="just">
              <a:buFontTx/>
            </a:pPr>
            <a:r>
              <a:rPr lang="en-US" altLang="zh-CN" dirty="0">
                <a:sym typeface="+mn-ea"/>
              </a:rPr>
              <a:t>Fast</a:t>
            </a:r>
          </a:p>
          <a:p>
            <a:pPr lvl="2" algn="just">
              <a:buFontTx/>
            </a:pPr>
            <a:endParaRPr lang="en-US" altLang="zh-CN" dirty="0">
              <a:sym typeface="+mn-ea"/>
            </a:endParaRPr>
          </a:p>
          <a:p>
            <a:pPr lvl="2" algn="just">
              <a:buFontTx/>
            </a:pPr>
            <a:endParaRPr lang="en-US" altLang="zh-CN" dirty="0">
              <a:sym typeface="+mn-ea"/>
            </a:endParaRPr>
          </a:p>
          <a:p>
            <a:pPr lvl="2" algn="just">
              <a:buFontTx/>
            </a:pPr>
            <a:endParaRPr lang="en-US" altLang="zh-CN" dirty="0">
              <a:sym typeface="+mn-ea"/>
            </a:endParaRPr>
          </a:p>
          <a:p>
            <a:pPr marL="457200" lvl="1" indent="0">
              <a:buFontTx/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FontTx/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FontTx/>
              <a:buNone/>
            </a:pPr>
            <a:endParaRPr lang="en-US" altLang="zh-CN" dirty="0">
              <a:sym typeface="+mn-ea"/>
            </a:endParaRPr>
          </a:p>
          <a:p>
            <a:pPr lvl="1">
              <a:buFontTx/>
            </a:pPr>
            <a:endParaRPr lang="en-US" altLang="zh-CN" dirty="0"/>
          </a:p>
          <a:p>
            <a:pPr lvl="1">
              <a:buFontTx/>
            </a:pP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0200" y="1906905"/>
            <a:ext cx="8133080" cy="3457575"/>
          </a:xfrm>
        </p:spPr>
        <p:txBody>
          <a:bodyPr/>
          <a:lstStyle/>
          <a:p>
            <a:endParaRPr lang="en-US" altLang="zh-CN">
              <a:sym typeface="+mn-ea"/>
            </a:endParaRPr>
          </a:p>
          <a:p>
            <a:pPr marL="457200" lvl="1" indent="0">
              <a:buNone/>
            </a:pPr>
            <a:endParaRPr lang="en-US" altLang="zh-CN">
              <a:sym typeface="+mn-ea"/>
            </a:endParaRPr>
          </a:p>
          <a:p>
            <a:pPr marL="457200" lvl="1" indent="0">
              <a:buNone/>
            </a:pPr>
            <a:endParaRPr lang="en-US" altLang="zh-CN">
              <a:sym typeface="+mn-ea"/>
            </a:endParaRPr>
          </a:p>
          <a:p>
            <a:pPr marL="457200" lvl="1" indent="0">
              <a:buNone/>
            </a:pPr>
            <a:endParaRPr lang="en-US" altLang="zh-CN">
              <a:sym typeface="+mn-ea"/>
            </a:endParaRPr>
          </a:p>
          <a:p>
            <a:pPr marL="457200" lvl="1" indent="0">
              <a:buNone/>
            </a:pPr>
            <a:endParaRPr lang="en-US" altLang="zh-CN">
              <a:sym typeface="+mn-ea"/>
            </a:endParaRPr>
          </a:p>
          <a:p>
            <a:pPr marL="457200" lvl="1" indent="0">
              <a:buNone/>
            </a:pPr>
            <a:endParaRPr lang="en-US" altLang="zh-CN">
              <a:sym typeface="+mn-ea"/>
            </a:endParaRPr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C0350-85C8-4AF1-BA4F-C2E641067338}" type="slidenum">
              <a:rPr lang="en-US" altLang="en-US"/>
              <a:t>14</a:t>
            </a:fld>
            <a:endParaRPr lang="en-US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913130"/>
          </a:xfrm>
        </p:spPr>
        <p:txBody>
          <a:bodyPr/>
          <a:lstStyle/>
          <a:p>
            <a:pPr algn="ctr"/>
            <a:r>
              <a:rPr lang="en-US" altLang="zh-CN" sz="2800" dirty="0"/>
              <a:t>Part 1: Plane Detection and Background Subtraction </a:t>
            </a:r>
          </a:p>
        </p:txBody>
      </p:sp>
      <p:sp>
        <p:nvSpPr>
          <p:cNvPr id="2" name="内容占位符 2"/>
          <p:cNvSpPr>
            <a:spLocks noGrp="1"/>
          </p:cNvSpPr>
          <p:nvPr/>
        </p:nvSpPr>
        <p:spPr>
          <a:xfrm>
            <a:off x="350913" y="1683385"/>
            <a:ext cx="8307070" cy="1508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dirty="0">
                <a:sym typeface="+mn-ea"/>
              </a:rPr>
              <a:t>Our approach</a:t>
            </a:r>
          </a:p>
          <a:p>
            <a:pPr lvl="1" algn="just"/>
            <a:r>
              <a:rPr lang="en-US" altLang="zh-CN" dirty="0">
                <a:sym typeface="+mn-ea"/>
              </a:rPr>
              <a:t>Efficient</a:t>
            </a:r>
            <a:endParaRPr lang="en-US" altLang="zh-CN" sz="2000" dirty="0">
              <a:sym typeface="+mn-ea"/>
            </a:endParaRPr>
          </a:p>
          <a:p>
            <a:pPr lvl="1" algn="just"/>
            <a:r>
              <a:rPr lang="en-US" altLang="zh-CN" sz="2400" dirty="0">
                <a:sym typeface="+mn-ea"/>
              </a:rPr>
              <a:t>Able to include edge points to the </a:t>
            </a:r>
            <a:r>
              <a:rPr lang="en-US" altLang="zh-CN" sz="2400" dirty="0" err="1">
                <a:sym typeface="+mn-ea"/>
              </a:rPr>
              <a:t>recognised</a:t>
            </a:r>
            <a:r>
              <a:rPr lang="en-US" altLang="zh-CN" sz="2400" dirty="0">
                <a:sym typeface="+mn-ea"/>
              </a:rPr>
              <a:t> planes</a:t>
            </a:r>
          </a:p>
          <a:p>
            <a:pPr lvl="1" algn="just"/>
            <a:endParaRPr lang="en-US" altLang="zh-CN" sz="2400" dirty="0">
              <a:sym typeface="+mn-ea"/>
            </a:endParaRPr>
          </a:p>
          <a:p>
            <a:pPr lvl="2" algn="just"/>
            <a:endParaRPr lang="en-US" altLang="zh-CN" sz="2000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755FD7-85E5-4DC7-858F-043429D2A6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6990656" cy="367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C0350-85C8-4AF1-BA4F-C2E641067338}" type="slidenum">
              <a:rPr lang="en-US" altLang="en-US"/>
              <a:t>15</a:t>
            </a:fld>
            <a:endParaRPr lang="en-US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913130"/>
          </a:xfrm>
        </p:spPr>
        <p:txBody>
          <a:bodyPr/>
          <a:lstStyle/>
          <a:p>
            <a:pPr algn="ctr"/>
            <a:r>
              <a:rPr lang="en-US" altLang="zh-CN" sz="2800" dirty="0"/>
              <a:t>Part 1: Plane Detection and Background Subtraction </a:t>
            </a:r>
          </a:p>
        </p:txBody>
      </p:sp>
      <p:sp>
        <p:nvSpPr>
          <p:cNvPr id="2" name="内容占位符 2"/>
          <p:cNvSpPr>
            <a:spLocks noGrp="1"/>
          </p:cNvSpPr>
          <p:nvPr/>
        </p:nvSpPr>
        <p:spPr>
          <a:xfrm>
            <a:off x="350913" y="1683385"/>
            <a:ext cx="8307070" cy="1508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en-US" altLang="zh-CN" sz="2400" dirty="0">
              <a:sym typeface="+mn-ea"/>
            </a:endParaRPr>
          </a:p>
          <a:p>
            <a:pPr lvl="2" algn="just"/>
            <a:endParaRPr lang="en-US" altLang="zh-CN" sz="2000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marL="457200" lvl="1" indent="0">
              <a:buNone/>
            </a:pPr>
            <a:endParaRPr lang="en-US" altLang="zh-CN" dirty="0">
              <a:sym typeface="+mn-ea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203EEE-EC2C-43DF-B7DF-7C28748C0BF0}"/>
              </a:ext>
            </a:extLst>
          </p:cNvPr>
          <p:cNvGrpSpPr/>
          <p:nvPr/>
        </p:nvGrpSpPr>
        <p:grpSpPr>
          <a:xfrm>
            <a:off x="3779912" y="1707638"/>
            <a:ext cx="4469136" cy="4961722"/>
            <a:chOff x="0" y="0"/>
            <a:chExt cx="4259580" cy="5767705"/>
          </a:xfrm>
        </p:grpSpPr>
        <p:pic>
          <p:nvPicPr>
            <p:cNvPr id="8" name="Picture 7" descr="C:\Users\PangTouXian\AppData\Local\Microsoft\Windows\INetCache\Content.Word\shopping1.png">
              <a:extLst>
                <a:ext uri="{FF2B5EF4-FFF2-40B4-BE49-F238E27FC236}">
                  <a16:creationId xmlns:a16="http://schemas.microsoft.com/office/drawing/2014/main" id="{96322959-4898-44C4-A511-DA581077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" y="0"/>
              <a:ext cx="3199765" cy="1799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C:\Users\PangTouXian\AppData\Local\Microsoft\Windows\INetCache\Content.Word\ransac_plane1.png">
              <a:extLst>
                <a:ext uri="{FF2B5EF4-FFF2-40B4-BE49-F238E27FC236}">
                  <a16:creationId xmlns:a16="http://schemas.microsoft.com/office/drawing/2014/main" id="{4472C01B-2071-4D93-9172-0ED50DA7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31620"/>
              <a:ext cx="2560320" cy="1439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C:\Users\PangTouXian\AppData\Local\Microsoft\Windows\INetCache\Content.Word\ransac_denoise.png">
              <a:extLst>
                <a:ext uri="{FF2B5EF4-FFF2-40B4-BE49-F238E27FC236}">
                  <a16:creationId xmlns:a16="http://schemas.microsoft.com/office/drawing/2014/main" id="{FF6055C7-022B-41D4-A410-403A36FC9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531620"/>
              <a:ext cx="2560320" cy="1439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 descr="C:\Users\PangTouXian\AppData\Local\Microsoft\Windows\INetCache\Content.Word\region_plane1.png">
              <a:extLst>
                <a:ext uri="{FF2B5EF4-FFF2-40B4-BE49-F238E27FC236}">
                  <a16:creationId xmlns:a16="http://schemas.microsoft.com/office/drawing/2014/main" id="{25DD7CB2-8027-45CA-8A42-E438DCAA8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" y="2903220"/>
              <a:ext cx="2560320" cy="1439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 descr="C:\Users\PangTouXian\AppData\Local\Microsoft\Windows\INetCache\Content.Word\region_denoise1.png">
              <a:extLst>
                <a:ext uri="{FF2B5EF4-FFF2-40B4-BE49-F238E27FC236}">
                  <a16:creationId xmlns:a16="http://schemas.microsoft.com/office/drawing/2014/main" id="{BEB6278E-4865-48CD-A78A-6BCD2B143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020" y="2910840"/>
              <a:ext cx="2560320" cy="1439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C:\Users\PangTouXian\AppData\Local\Microsoft\Windows\INetCache\Content.Word\my_plane1.png">
              <a:extLst>
                <a:ext uri="{FF2B5EF4-FFF2-40B4-BE49-F238E27FC236}">
                  <a16:creationId xmlns:a16="http://schemas.microsoft.com/office/drawing/2014/main" id="{1B4D823A-DA7D-41FC-B25E-25DF2BE69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" y="4328160"/>
              <a:ext cx="2560320" cy="1439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 descr="C:\Users\PangTouXian\AppData\Local\Microsoft\Windows\INetCache\Content.Word\my_denoise1.png">
              <a:extLst>
                <a:ext uri="{FF2B5EF4-FFF2-40B4-BE49-F238E27FC236}">
                  <a16:creationId xmlns:a16="http://schemas.microsoft.com/office/drawing/2014/main" id="{0341BA08-F75D-4607-98E9-43E17CFE1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260" y="4328160"/>
              <a:ext cx="2560320" cy="14395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83CA8C38-11FA-4EFA-88F5-D0E34E494D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40" y="1856690"/>
            <a:ext cx="2537680" cy="4840486"/>
          </a:xfrm>
          <a:prstGeom prst="rect">
            <a:avLst/>
          </a:prstGeom>
        </p:spPr>
      </p:pic>
      <p:sp>
        <p:nvSpPr>
          <p:cNvPr id="28" name="Text Box 13459">
            <a:extLst>
              <a:ext uri="{FF2B5EF4-FFF2-40B4-BE49-F238E27FC236}">
                <a16:creationId xmlns:a16="http://schemas.microsoft.com/office/drawing/2014/main" id="{F141BF77-C7BB-4A33-B92C-B0E873F33139}"/>
              </a:ext>
            </a:extLst>
          </p:cNvPr>
          <p:cNvSpPr txBox="1">
            <a:spLocks/>
          </p:cNvSpPr>
          <p:nvPr/>
        </p:nvSpPr>
        <p:spPr>
          <a:xfrm>
            <a:off x="5274319" y="4082479"/>
            <a:ext cx="1577141" cy="2952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200" kern="1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Efficient RANSAC</a:t>
            </a:r>
            <a:endParaRPr lang="en-GB" sz="12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" name="Text Box 13459">
            <a:extLst>
              <a:ext uri="{FF2B5EF4-FFF2-40B4-BE49-F238E27FC236}">
                <a16:creationId xmlns:a16="http://schemas.microsoft.com/office/drawing/2014/main" id="{9277ECBA-09E6-4CE0-A882-62D15D390A1B}"/>
              </a:ext>
            </a:extLst>
          </p:cNvPr>
          <p:cNvSpPr txBox="1">
            <a:spLocks/>
          </p:cNvSpPr>
          <p:nvPr/>
        </p:nvSpPr>
        <p:spPr>
          <a:xfrm>
            <a:off x="5207040" y="5270948"/>
            <a:ext cx="1711697" cy="2952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200" kern="1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Hierarchical clustering</a:t>
            </a:r>
            <a:endParaRPr lang="en-GB" sz="16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31" name="Text Box 13459">
            <a:extLst>
              <a:ext uri="{FF2B5EF4-FFF2-40B4-BE49-F238E27FC236}">
                <a16:creationId xmlns:a16="http://schemas.microsoft.com/office/drawing/2014/main" id="{F8928504-7A10-4063-A562-41B27D335BB4}"/>
              </a:ext>
            </a:extLst>
          </p:cNvPr>
          <p:cNvSpPr txBox="1">
            <a:spLocks/>
          </p:cNvSpPr>
          <p:nvPr/>
        </p:nvSpPr>
        <p:spPr>
          <a:xfrm>
            <a:off x="5380580" y="6518275"/>
            <a:ext cx="1364615" cy="2952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200" kern="1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My novel method</a:t>
            </a:r>
            <a:endParaRPr lang="en-GB" sz="16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33" name="Text Box 13459">
            <a:extLst>
              <a:ext uri="{FF2B5EF4-FFF2-40B4-BE49-F238E27FC236}">
                <a16:creationId xmlns:a16="http://schemas.microsoft.com/office/drawing/2014/main" id="{436F8A0C-1D1D-407D-BB5E-84E0A2B656E2}"/>
              </a:ext>
            </a:extLst>
          </p:cNvPr>
          <p:cNvSpPr txBox="1">
            <a:spLocks/>
          </p:cNvSpPr>
          <p:nvPr/>
        </p:nvSpPr>
        <p:spPr>
          <a:xfrm>
            <a:off x="5263882" y="3057756"/>
            <a:ext cx="1364615" cy="2952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200" kern="100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Original</a:t>
            </a:r>
            <a:endParaRPr lang="en-GB" sz="16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174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800" dirty="0">
                <a:sym typeface="+mn-ea"/>
              </a:rPr>
              <a:t>Part 2: Object Segmentation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3160" y="1564268"/>
            <a:ext cx="8490585" cy="3123141"/>
          </a:xfrm>
        </p:spPr>
        <p:txBody>
          <a:bodyPr/>
          <a:lstStyle/>
          <a:p>
            <a:pPr algn="just"/>
            <a:r>
              <a:rPr lang="en-US" altLang="zh-CN" dirty="0"/>
              <a:t>Objects are segmented based on spatial intervals after background subtraction</a:t>
            </a:r>
          </a:p>
          <a:p>
            <a:pPr algn="just"/>
            <a:r>
              <a:rPr lang="en-US" altLang="zh-CN" dirty="0"/>
              <a:t>Voxel grid based region growing</a:t>
            </a:r>
          </a:p>
          <a:p>
            <a:pPr lvl="1" algn="just"/>
            <a:r>
              <a:rPr lang="en-US" altLang="zh-CN" dirty="0"/>
              <a:t>Similar to the original region growing based method, use a </a:t>
            </a:r>
            <a:r>
              <a:rPr lang="en-US" altLang="zh-CN" b="1" dirty="0"/>
              <a:t>voxel grid</a:t>
            </a:r>
            <a:r>
              <a:rPr lang="en-US" altLang="zh-CN" dirty="0"/>
              <a:t> rather than a </a:t>
            </a:r>
            <a:r>
              <a:rPr lang="en-US" altLang="zh-CN" b="1" dirty="0"/>
              <a:t>point</a:t>
            </a:r>
            <a:r>
              <a:rPr lang="en-US" altLang="zh-CN" dirty="0"/>
              <a:t> as a basic unit </a:t>
            </a:r>
          </a:p>
          <a:p>
            <a:pPr lvl="1" algn="just"/>
            <a:r>
              <a:rPr lang="en-US" altLang="zh-CN" dirty="0"/>
              <a:t>Grow regions by constantly adding </a:t>
            </a:r>
            <a:r>
              <a:rPr lang="en-US" altLang="zh-CN" dirty="0" err="1"/>
              <a:t>neighbouring</a:t>
            </a:r>
            <a:r>
              <a:rPr lang="en-US" altLang="zh-CN" dirty="0"/>
              <a:t> grids that have points inside to the current cluster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C0350-85C8-4AF1-BA4F-C2E641067338}" type="slidenum">
              <a:rPr lang="en-US" altLang="en-US"/>
              <a:t>16</a:t>
            </a:fld>
            <a:endParaRPr lang="en-US" altLang="en-US"/>
          </a:p>
        </p:txBody>
      </p:sp>
      <p:sp>
        <p:nvSpPr>
          <p:cNvPr id="47" name="立方体 46"/>
          <p:cNvSpPr/>
          <p:nvPr/>
        </p:nvSpPr>
        <p:spPr>
          <a:xfrm>
            <a:off x="6294755" y="4902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立方体 47"/>
          <p:cNvSpPr/>
          <p:nvPr/>
        </p:nvSpPr>
        <p:spPr>
          <a:xfrm>
            <a:off x="6670675" y="4902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立方体 48"/>
          <p:cNvSpPr/>
          <p:nvPr/>
        </p:nvSpPr>
        <p:spPr>
          <a:xfrm>
            <a:off x="7058025" y="4902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立方体 49"/>
          <p:cNvSpPr/>
          <p:nvPr/>
        </p:nvSpPr>
        <p:spPr>
          <a:xfrm>
            <a:off x="6294755" y="5283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立方体 50"/>
          <p:cNvSpPr/>
          <p:nvPr/>
        </p:nvSpPr>
        <p:spPr>
          <a:xfrm>
            <a:off x="7058025" y="5283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立方体 51"/>
          <p:cNvSpPr/>
          <p:nvPr/>
        </p:nvSpPr>
        <p:spPr>
          <a:xfrm>
            <a:off x="6670675" y="5283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立方体 52"/>
          <p:cNvSpPr/>
          <p:nvPr/>
        </p:nvSpPr>
        <p:spPr>
          <a:xfrm>
            <a:off x="6294755" y="5664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立方体 53"/>
          <p:cNvSpPr/>
          <p:nvPr/>
        </p:nvSpPr>
        <p:spPr>
          <a:xfrm>
            <a:off x="6670675" y="5664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立方体 54"/>
          <p:cNvSpPr/>
          <p:nvPr/>
        </p:nvSpPr>
        <p:spPr>
          <a:xfrm>
            <a:off x="7058025" y="5664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立方体 55"/>
          <p:cNvSpPr/>
          <p:nvPr/>
        </p:nvSpPr>
        <p:spPr>
          <a:xfrm>
            <a:off x="6166485" y="503301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立方体 56"/>
          <p:cNvSpPr/>
          <p:nvPr/>
        </p:nvSpPr>
        <p:spPr>
          <a:xfrm>
            <a:off x="6553835" y="503301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立方体 57"/>
          <p:cNvSpPr/>
          <p:nvPr/>
        </p:nvSpPr>
        <p:spPr>
          <a:xfrm>
            <a:off x="6934200" y="503301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立方体 58"/>
          <p:cNvSpPr/>
          <p:nvPr/>
        </p:nvSpPr>
        <p:spPr>
          <a:xfrm>
            <a:off x="6166485" y="540639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立方体 59"/>
          <p:cNvSpPr/>
          <p:nvPr/>
        </p:nvSpPr>
        <p:spPr>
          <a:xfrm>
            <a:off x="6166485" y="578739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立方体 60"/>
          <p:cNvSpPr/>
          <p:nvPr/>
        </p:nvSpPr>
        <p:spPr>
          <a:xfrm>
            <a:off x="6934200" y="541401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立方体 61"/>
          <p:cNvSpPr/>
          <p:nvPr/>
        </p:nvSpPr>
        <p:spPr>
          <a:xfrm>
            <a:off x="1562100" y="5414010"/>
            <a:ext cx="504190" cy="504190"/>
          </a:xfrm>
          <a:prstGeom prst="cube">
            <a:avLst/>
          </a:prstGeom>
          <a:solidFill>
            <a:srgbClr val="FF0000">
              <a:alpha val="8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立方体 62"/>
          <p:cNvSpPr/>
          <p:nvPr/>
        </p:nvSpPr>
        <p:spPr>
          <a:xfrm>
            <a:off x="6553835" y="5406390"/>
            <a:ext cx="504190" cy="504190"/>
          </a:xfrm>
          <a:prstGeom prst="cube">
            <a:avLst/>
          </a:prstGeom>
          <a:solidFill>
            <a:srgbClr val="FF0000">
              <a:alpha val="8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立方体 63"/>
          <p:cNvSpPr/>
          <p:nvPr/>
        </p:nvSpPr>
        <p:spPr>
          <a:xfrm>
            <a:off x="6553835" y="578739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立方体 64"/>
          <p:cNvSpPr/>
          <p:nvPr/>
        </p:nvSpPr>
        <p:spPr>
          <a:xfrm>
            <a:off x="6934200" y="578739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立方体 65"/>
          <p:cNvSpPr/>
          <p:nvPr/>
        </p:nvSpPr>
        <p:spPr>
          <a:xfrm>
            <a:off x="6049645" y="516001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立方体 66"/>
          <p:cNvSpPr/>
          <p:nvPr/>
        </p:nvSpPr>
        <p:spPr>
          <a:xfrm>
            <a:off x="6798945" y="516001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立方体 67"/>
          <p:cNvSpPr/>
          <p:nvPr/>
        </p:nvSpPr>
        <p:spPr>
          <a:xfrm>
            <a:off x="6430010" y="516001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立方体 68"/>
          <p:cNvSpPr/>
          <p:nvPr/>
        </p:nvSpPr>
        <p:spPr>
          <a:xfrm>
            <a:off x="6049645" y="5537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立方体 69"/>
          <p:cNvSpPr/>
          <p:nvPr/>
        </p:nvSpPr>
        <p:spPr>
          <a:xfrm>
            <a:off x="6430010" y="5537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立方体 70"/>
          <p:cNvSpPr/>
          <p:nvPr/>
        </p:nvSpPr>
        <p:spPr>
          <a:xfrm>
            <a:off x="6798945" y="553720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立方体 71"/>
          <p:cNvSpPr/>
          <p:nvPr/>
        </p:nvSpPr>
        <p:spPr>
          <a:xfrm>
            <a:off x="6049645" y="591058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立方体 72"/>
          <p:cNvSpPr/>
          <p:nvPr/>
        </p:nvSpPr>
        <p:spPr>
          <a:xfrm>
            <a:off x="6430010" y="591058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立方体 73"/>
          <p:cNvSpPr/>
          <p:nvPr/>
        </p:nvSpPr>
        <p:spPr>
          <a:xfrm>
            <a:off x="6798945" y="5910580"/>
            <a:ext cx="504190" cy="504190"/>
          </a:xfrm>
          <a:prstGeom prst="cube">
            <a:avLst/>
          </a:prstGeom>
          <a:solidFill>
            <a:schemeClr val="accent3">
              <a:lumMod val="50000"/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>
            <a:off x="2334895" y="5614670"/>
            <a:ext cx="35407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7" name="Text Box 3"/>
          <p:cNvSpPr/>
          <p:nvPr/>
        </p:nvSpPr>
        <p:spPr>
          <a:xfrm>
            <a:off x="2407920" y="4902200"/>
            <a:ext cx="3467735" cy="640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x-none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Each voxel grid has 26 immediate neighbouring grids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800" dirty="0">
                <a:sym typeface="+mn-ea"/>
              </a:rPr>
              <a:t>Part 3: Object Recognition</a:t>
            </a:r>
            <a:br>
              <a:rPr lang="en-US" altLang="zh-CN" dirty="0">
                <a:sym typeface="+mn-ea"/>
              </a:rPr>
            </a:b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C0350-85C8-4AF1-BA4F-C2E641067338}" type="slidenum">
              <a:rPr lang="en-US" altLang="en-US"/>
              <a:t>17</a:t>
            </a:fld>
            <a:endParaRPr lang="en-US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26390" y="1700808"/>
            <a:ext cx="8490585" cy="20882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dirty="0"/>
              <a:t>The Princeton ModelNet10 dataset</a:t>
            </a:r>
          </a:p>
          <a:p>
            <a:pPr lvl="1"/>
            <a:r>
              <a:rPr lang="en-US" altLang="zh-CN" dirty="0"/>
              <a:t>Contains 3991 training 3D triangular mesh models, 908 testing models. </a:t>
            </a:r>
          </a:p>
          <a:p>
            <a:pPr lvl="1"/>
            <a:r>
              <a:rPr lang="en-US" altLang="zh-CN" dirty="0"/>
              <a:t>Classified into 10 categories: bathtub, bed, chair, desk, dresser, monitor, night stand, sofa, table, and toilet</a:t>
            </a:r>
          </a:p>
        </p:txBody>
      </p:sp>
      <p:pic>
        <p:nvPicPr>
          <p:cNvPr id="13812" name="Picture 13812" descr="C:\Users\DUAN Jifang\Desktop\DL3D\photo\a1_1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" y="3968115"/>
            <a:ext cx="1657363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0" name="Picture 13840" descr="C:\Users\DUAN Jifang\Desktop\DL3D\photo\a2_1.pn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3968115"/>
            <a:ext cx="1657363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8" name="Picture 13858" descr="C:\Users\DUAN Jifang\Desktop\DL3D\photo\a3_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3968115"/>
            <a:ext cx="1658620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3" name="Picture 13933" descr="C:\Users\DUAN Jifang\Desktop\DL3D\photo\a4_1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68" y="3968115"/>
            <a:ext cx="166052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7" name="Picture 13947" descr="C:\Users\DUAN Jifang\Desktop\DL3D\photo\a5_4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38" y="3968115"/>
            <a:ext cx="166052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0" name="Picture 13950" descr="C:\Users\DUAN Jifang\Desktop\DL3D\photo\a6_3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8" y="5227955"/>
            <a:ext cx="166052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2" name="Picture 13562" descr="C:\Users\DUAN Jifang\Desktop\DL3D\photo\a7_13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83" y="5227955"/>
            <a:ext cx="166052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0" name="Picture 13570" descr="C:\Users\DUAN Jifang\Desktop\DL3D\photo\a8_2.pn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353" y="5227955"/>
            <a:ext cx="166052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3" name="Picture 13953" descr="C:\Users\DUAN Jifang\Desktop\DL3D\photo\a9_1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68" y="5227955"/>
            <a:ext cx="166052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5" name="Picture 13955" descr="C:\Users\DUAN Jifang\Desktop\DL3D\photo\a10_10.png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38" y="5227955"/>
            <a:ext cx="1660525" cy="125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800" dirty="0">
                <a:sym typeface="+mn-ea"/>
              </a:rPr>
              <a:t>Part 3: Object Recognition</a:t>
            </a:r>
            <a:br>
              <a:rPr lang="en-US" altLang="zh-CN" dirty="0">
                <a:sym typeface="+mn-ea"/>
              </a:rPr>
            </a:b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C0350-85C8-4AF1-BA4F-C2E641067338}" type="slidenum">
              <a:rPr lang="en-US" altLang="en-US"/>
              <a:t>18</a:t>
            </a:fld>
            <a:endParaRPr lang="en-US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26707" y="1412776"/>
            <a:ext cx="8490585" cy="21908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dirty="0"/>
              <a:t>Data normalization</a:t>
            </a:r>
          </a:p>
          <a:p>
            <a:pPr lvl="1" algn="just"/>
            <a:r>
              <a:rPr lang="en-US" altLang="x-none" b="1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sym typeface="Arial" panose="020B0604020202020204" pitchFamily="34" charset="0"/>
              </a:rPr>
              <a:t>Mesh model </a:t>
            </a:r>
            <a:r>
              <a:rPr lang="en-US" altLang="x-none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to </a:t>
            </a:r>
            <a:r>
              <a:rPr lang="en-US" altLang="x-none" b="1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Voxelised</a:t>
            </a:r>
            <a:r>
              <a:rPr lang="en-US" altLang="x-none" b="1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data</a:t>
            </a:r>
            <a:r>
              <a:rPr lang="en-US" altLang="x-none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</a:t>
            </a:r>
            <a:r>
              <a:rPr lang="en-US" altLang="x-none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sym typeface="Arial" panose="020B0604020202020204" pitchFamily="34" charset="0"/>
              </a:rPr>
              <a:t> for training</a:t>
            </a:r>
            <a:r>
              <a:rPr lang="en-GB" altLang="x-none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sym typeface="Arial" panose="020B0604020202020204" pitchFamily="34" charset="0"/>
              </a:rPr>
              <a:t>, validation, and testing</a:t>
            </a:r>
            <a:r>
              <a:rPr lang="en-US" altLang="x-none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sym typeface="Arial" panose="020B0604020202020204" pitchFamily="34" charset="0"/>
              </a:rPr>
              <a:t> the deep convolutional neural network</a:t>
            </a:r>
          </a:p>
          <a:p>
            <a:pPr lvl="1" algn="just"/>
            <a:r>
              <a:rPr lang="en-US" altLang="x-none" b="1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sym typeface="Arial" panose="020B0604020202020204" pitchFamily="34" charset="0"/>
              </a:rPr>
              <a:t>Point cloud data </a:t>
            </a:r>
            <a:r>
              <a:rPr lang="en-US" altLang="x-none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sym typeface="Arial" panose="020B0604020202020204" pitchFamily="34" charset="0"/>
              </a:rPr>
              <a:t>to</a:t>
            </a:r>
            <a:r>
              <a:rPr lang="en-US" altLang="x-none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x-none" b="1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Voxelised</a:t>
            </a:r>
            <a:r>
              <a:rPr lang="en-US" altLang="x-none" b="1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data</a:t>
            </a:r>
            <a:r>
              <a:rPr lang="en-US" altLang="x-none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sym typeface="Arial" panose="020B0604020202020204" pitchFamily="34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sym typeface="Arial" panose="020B0604020202020204" pitchFamily="34" charset="0"/>
              </a:rPr>
              <a:t>use well-trained deep convolutional neural network for classification</a:t>
            </a:r>
            <a:endParaRPr lang="en-US" dirty="0">
              <a:latin typeface="+mj-lt"/>
            </a:endParaRPr>
          </a:p>
          <a:p>
            <a:pPr lvl="1" algn="just"/>
            <a:endParaRPr lang="en-US" altLang="zh-CN" dirty="0"/>
          </a:p>
        </p:txBody>
      </p:sp>
      <p:pic>
        <p:nvPicPr>
          <p:cNvPr id="13968" name="Picture 13968" descr="C:\Users\DUAN Jifang\Desktop\DL3D\photo\c02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977312"/>
            <a:ext cx="1660357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9" name="Picture 13969" descr="C:\Users\DUAN Jifang\Desktop\DL3D\photo\c03.pn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645024"/>
            <a:ext cx="1660357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2" name="Picture 13972" descr="C:\Users\DUAN Jifang\Desktop\DL3D\photo\c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4293096"/>
            <a:ext cx="1677670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0" name="Picture 13960" descr="C:\Users\DUAN Jifang\Desktop\chair3_colour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4293096"/>
            <a:ext cx="176720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2" name="Picture 13962" descr="C:\Users\DUAN Jifang\Desktop\chair3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65" y="4293096"/>
            <a:ext cx="1508400" cy="12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右箭头 6"/>
          <p:cNvSpPr/>
          <p:nvPr/>
        </p:nvSpPr>
        <p:spPr>
          <a:xfrm>
            <a:off x="2180590" y="4797152"/>
            <a:ext cx="576580" cy="287655"/>
          </a:xfrm>
          <a:prstGeom prst="rightArrow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6300470" y="4797152"/>
            <a:ext cx="560705" cy="287655"/>
          </a:xfrm>
          <a:prstGeom prst="leftArrow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Text Box 3"/>
          <p:cNvSpPr/>
          <p:nvPr/>
        </p:nvSpPr>
        <p:spPr>
          <a:xfrm>
            <a:off x="-34771" y="6303600"/>
            <a:ext cx="2662555" cy="365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x-none" sz="180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Triangular mesh model</a:t>
            </a:r>
          </a:p>
        </p:txBody>
      </p:sp>
      <p:sp>
        <p:nvSpPr>
          <p:cNvPr id="9" name="Text Box 3"/>
          <p:cNvSpPr/>
          <p:nvPr/>
        </p:nvSpPr>
        <p:spPr>
          <a:xfrm>
            <a:off x="3542030" y="5661248"/>
            <a:ext cx="2066925" cy="365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x-none" sz="180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Voxelised data</a:t>
            </a:r>
            <a:endParaRPr lang="en-US" altLang="x-none" sz="1800" b="1" i="1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 Box 3"/>
          <p:cNvSpPr/>
          <p:nvPr/>
        </p:nvSpPr>
        <p:spPr>
          <a:xfrm>
            <a:off x="6988810" y="5661248"/>
            <a:ext cx="2139950" cy="365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x-none" sz="180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Point cloud data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775970"/>
          </a:xfrm>
        </p:spPr>
        <p:txBody>
          <a:bodyPr/>
          <a:lstStyle/>
          <a:p>
            <a:pPr algn="ctr"/>
            <a:r>
              <a:rPr lang="en-US" altLang="zh-CN" sz="2800" dirty="0">
                <a:sym typeface="+mn-ea"/>
              </a:rPr>
              <a:t>Part 3: Object Recognition</a:t>
            </a:r>
            <a:br>
              <a:rPr lang="en-US" altLang="zh-CN" dirty="0">
                <a:sym typeface="+mn-ea"/>
              </a:rPr>
            </a:b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C0350-85C8-4AF1-BA4F-C2E641067338}" type="slidenum">
              <a:rPr lang="en-US" altLang="en-US"/>
              <a:t>19</a:t>
            </a:fld>
            <a:endParaRPr lang="en-US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30200" y="1412776"/>
            <a:ext cx="8490585" cy="21553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dirty="0"/>
              <a:t>3D convolutional neural networks</a:t>
            </a:r>
          </a:p>
          <a:p>
            <a:pPr lvl="1" algn="just"/>
            <a:r>
              <a:rPr lang="en-US" altLang="zh-CN" dirty="0" err="1"/>
              <a:t>Parallelised</a:t>
            </a:r>
            <a:r>
              <a:rPr lang="en-US" altLang="zh-CN" dirty="0"/>
              <a:t> structure</a:t>
            </a:r>
          </a:p>
          <a:p>
            <a:pPr lvl="1" algn="just"/>
            <a:r>
              <a:rPr lang="en-US" altLang="zh-CN" dirty="0"/>
              <a:t>Final recognition result achieved by aggregating outputs of the two convolutional neural networks</a:t>
            </a:r>
          </a:p>
        </p:txBody>
      </p:sp>
      <p:pic>
        <p:nvPicPr>
          <p:cNvPr id="26" name="Picture 25" descr="C:\Users\PangTouXian\Desktop\Picture1.png">
            <a:extLst>
              <a:ext uri="{FF2B5EF4-FFF2-40B4-BE49-F238E27FC236}">
                <a16:creationId xmlns:a16="http://schemas.microsoft.com/office/drawing/2014/main" id="{F145AD1F-4B3F-4113-AFBD-956327B4C3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1" y="3212976"/>
            <a:ext cx="8819515" cy="150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C:\Users\PangTouXian\Desktop\Picture2.png">
            <a:extLst>
              <a:ext uri="{FF2B5EF4-FFF2-40B4-BE49-F238E27FC236}">
                <a16:creationId xmlns:a16="http://schemas.microsoft.com/office/drawing/2014/main" id="{7A9843D7-B3CF-4399-8DA0-DBA89C31B9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1" y="4797152"/>
            <a:ext cx="8819515" cy="157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726440"/>
          </a:xfrm>
        </p:spPr>
        <p:txBody>
          <a:bodyPr/>
          <a:lstStyle/>
          <a:p>
            <a:pPr algn="ctr"/>
            <a:r>
              <a:rPr lang="en-US" altLang="zh-CN" sz="3600" dirty="0"/>
              <a:t>Major Contributions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200" y="1795529"/>
            <a:ext cx="8328025" cy="4729815"/>
          </a:xfrm>
        </p:spPr>
        <p:txBody>
          <a:bodyPr/>
          <a:lstStyle/>
          <a:p>
            <a:r>
              <a:rPr lang="en-US" altLang="zh-CN" dirty="0"/>
              <a:t>Major new work in my research</a:t>
            </a:r>
          </a:p>
          <a:p>
            <a:pPr lvl="1"/>
            <a:r>
              <a:rPr lang="en-US" altLang="zh-CN" b="1" dirty="0"/>
              <a:t>3D force touch analysis on piezoelectric-based interactive displays</a:t>
            </a:r>
          </a:p>
          <a:p>
            <a:pPr lvl="2"/>
            <a:r>
              <a:rPr lang="en-US" altLang="zh-CN" dirty="0"/>
              <a:t>Propose a nested structured deep neural network for user-oriented 3D force touch analysis – new application</a:t>
            </a:r>
          </a:p>
          <a:p>
            <a:pPr lvl="1"/>
            <a:r>
              <a:rPr lang="en-US" altLang="zh-CN" b="1" dirty="0"/>
              <a:t>Sphere recognition for 3D registration</a:t>
            </a:r>
          </a:p>
          <a:p>
            <a:pPr lvl="2"/>
            <a:r>
              <a:rPr lang="en-US" altLang="zh-CN" dirty="0"/>
              <a:t>Propose a novel Range-based recognition method  </a:t>
            </a:r>
          </a:p>
          <a:p>
            <a:pPr lvl="1"/>
            <a:r>
              <a:rPr lang="en-US" altLang="zh-CN" b="1" dirty="0"/>
              <a:t>3D object segmentation and recognition</a:t>
            </a:r>
          </a:p>
          <a:p>
            <a:pPr lvl="2"/>
            <a:r>
              <a:rPr lang="en-US" altLang="zh-CN" dirty="0"/>
              <a:t>Propose a novel plane detection algorithm</a:t>
            </a:r>
          </a:p>
          <a:p>
            <a:pPr lvl="2"/>
            <a:r>
              <a:rPr lang="en-US" altLang="zh-CN" dirty="0"/>
              <a:t>Propose two novel parallel-structured 3D convolutional neural network architectures for object recognition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BDAE4-8DBD-40F6-82C4-2DE684A41A05}" type="slidenum">
              <a:rPr lang="en-US" altLang="en-US"/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775970"/>
          </a:xfrm>
        </p:spPr>
        <p:txBody>
          <a:bodyPr/>
          <a:lstStyle/>
          <a:p>
            <a:pPr algn="ctr"/>
            <a:r>
              <a:rPr lang="en-US" altLang="zh-CN" sz="2800" dirty="0">
                <a:sym typeface="+mn-ea"/>
              </a:rPr>
              <a:t>Part 3: Object Recognition</a:t>
            </a:r>
            <a:br>
              <a:rPr lang="en-US" altLang="zh-CN" dirty="0">
                <a:sym typeface="+mn-ea"/>
              </a:rPr>
            </a:b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C0350-85C8-4AF1-BA4F-C2E641067338}" type="slidenum">
              <a:rPr lang="en-US" altLang="en-US"/>
              <a:t>20</a:t>
            </a:fld>
            <a:endParaRPr lang="en-US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30200" y="1633731"/>
            <a:ext cx="8490585" cy="21553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dirty="0"/>
              <a:t>Object recognition results</a:t>
            </a:r>
          </a:p>
          <a:p>
            <a:pPr lvl="1" algn="just"/>
            <a:r>
              <a:rPr lang="en-US" altLang="zh-CN" dirty="0"/>
              <a:t>Overall recognition accuracy of 92.62%</a:t>
            </a:r>
          </a:p>
          <a:p>
            <a:pPr lvl="1" algn="just"/>
            <a:r>
              <a:rPr lang="en-US" altLang="zh-CN" dirty="0"/>
              <a:t>Reduce processing time from days to minutes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AE935-389F-48CB-B44B-8ABD1BC9709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73824"/>
            <a:ext cx="4032448" cy="342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2581CCF8-3CED-4483-9273-F11E77EA9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293048"/>
            <a:ext cx="3175024" cy="1499316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2DEB578-A04E-41B2-8E62-315207939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008388"/>
            <a:ext cx="3175024" cy="15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10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1123315"/>
          </a:xfrm>
        </p:spPr>
        <p:txBody>
          <a:bodyPr/>
          <a:lstStyle/>
          <a:p>
            <a:pPr algn="ctr"/>
            <a:r>
              <a:rPr lang="en-US" altLang="zh-CN" sz="3600" dirty="0"/>
              <a:t>Object segmentation and recognition</a:t>
            </a:r>
            <a:br>
              <a:rPr lang="en-US" altLang="zh-CN" dirty="0">
                <a:sym typeface="+mn-ea"/>
              </a:rPr>
            </a:b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C0350-85C8-4AF1-BA4F-C2E641067338}" type="slidenum">
              <a:rPr lang="en-US" altLang="en-US"/>
              <a:t>21</a:t>
            </a:fld>
            <a:endParaRPr lang="en-US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326390" y="1844824"/>
            <a:ext cx="8490585" cy="7632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dirty="0"/>
              <a:t>Video of chair recognition result of a scanned office interior </a:t>
            </a:r>
          </a:p>
        </p:txBody>
      </p:sp>
      <p:pic>
        <p:nvPicPr>
          <p:cNvPr id="7" name="Chair recognition video">
            <a:hlinkClick r:id="" action="ppaction://media"/>
            <a:extLst>
              <a:ext uri="{FF2B5EF4-FFF2-40B4-BE49-F238E27FC236}">
                <a16:creationId xmlns:a16="http://schemas.microsoft.com/office/drawing/2014/main" id="{43B568CD-1BB5-4F18-A673-E72E88571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9115" y="2276872"/>
            <a:ext cx="7845769" cy="4413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E8DD-F3B2-4C06-9F82-D42B28FDFC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BDAE4-8DBD-40F6-82C4-2DE684A41A05}" type="slidenum">
              <a:rPr lang="en-US" altLang="en-US" smtClean="0"/>
              <a:t>3</a:t>
            </a:fld>
            <a:endParaRPr lang="en-US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2D726F2-E56B-41BC-96B8-A0E4F193056D}"/>
              </a:ext>
            </a:extLst>
          </p:cNvPr>
          <p:cNvSpPr txBox="1">
            <a:spLocks/>
          </p:cNvSpPr>
          <p:nvPr/>
        </p:nvSpPr>
        <p:spPr bwMode="auto">
          <a:xfrm>
            <a:off x="482600" y="907876"/>
            <a:ext cx="8489950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</a:pPr>
            <a:r>
              <a:rPr lang="en-US" altLang="zh-CN" sz="3600" dirty="0"/>
              <a:t>3D Force Touch Analysis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3C5A174-354F-4402-A0EE-17576D558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98" y="1556792"/>
            <a:ext cx="4174394" cy="4896544"/>
          </a:xfrm>
        </p:spPr>
        <p:txBody>
          <a:bodyPr/>
          <a:lstStyle/>
          <a:p>
            <a:r>
              <a:rPr lang="en-US" altLang="zh-CN" dirty="0"/>
              <a:t>Aim </a:t>
            </a:r>
          </a:p>
          <a:p>
            <a:pPr lvl="1"/>
            <a:r>
              <a:rPr lang="en-US" altLang="zh-CN" sz="2000" dirty="0"/>
              <a:t>Using a nested deep neural network to estimate both touch position and force level of </a:t>
            </a:r>
            <a:r>
              <a:rPr lang="en-US" altLang="zh-CN" sz="2000" dirty="0" err="1"/>
              <a:t>customised</a:t>
            </a:r>
            <a:r>
              <a:rPr lang="en-US" altLang="zh-CN" sz="2000" dirty="0"/>
              <a:t> touch </a:t>
            </a:r>
            <a:r>
              <a:rPr lang="en-US" altLang="zh-CN" sz="2000" dirty="0" err="1"/>
              <a:t>behaviour</a:t>
            </a:r>
            <a:r>
              <a:rPr lang="en-US" altLang="zh-CN" sz="2000" dirty="0"/>
              <a:t> on piezoelectric-based touch panel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EC40C8B-A367-4F99-8788-D62CCB80168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872" y="1988840"/>
            <a:ext cx="4464496" cy="194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92A19-D4E8-438C-BA66-1CBCCAD8CA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4221088"/>
            <a:ext cx="8046894" cy="2304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DBDAEC-D8BF-420D-BFD0-7537AFAEEFD3}"/>
              </a:ext>
            </a:extLst>
          </p:cNvPr>
          <p:cNvSpPr/>
          <p:nvPr/>
        </p:nvSpPr>
        <p:spPr bwMode="auto">
          <a:xfrm>
            <a:off x="5734437" y="3524093"/>
            <a:ext cx="617495" cy="696995"/>
          </a:xfrm>
          <a:custGeom>
            <a:avLst/>
            <a:gdLst>
              <a:gd name="connsiteX0" fmla="*/ 630315 w 630315"/>
              <a:gd name="connsiteY0" fmla="*/ 0 h 727969"/>
              <a:gd name="connsiteX1" fmla="*/ 310718 w 630315"/>
              <a:gd name="connsiteY1" fmla="*/ 186431 h 727969"/>
              <a:gd name="connsiteX2" fmla="*/ 479394 w 630315"/>
              <a:gd name="connsiteY2" fmla="*/ 426128 h 727969"/>
              <a:gd name="connsiteX3" fmla="*/ 0 w 630315"/>
              <a:gd name="connsiteY3" fmla="*/ 727969 h 727969"/>
              <a:gd name="connsiteX4" fmla="*/ 0 w 630315"/>
              <a:gd name="connsiteY4" fmla="*/ 727969 h 72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315" h="727969">
                <a:moveTo>
                  <a:pt x="630315" y="0"/>
                </a:moveTo>
                <a:cubicBezTo>
                  <a:pt x="483093" y="57705"/>
                  <a:pt x="335871" y="115410"/>
                  <a:pt x="310718" y="186431"/>
                </a:cubicBezTo>
                <a:cubicBezTo>
                  <a:pt x="285565" y="257452"/>
                  <a:pt x="531180" y="335872"/>
                  <a:pt x="479394" y="426128"/>
                </a:cubicBezTo>
                <a:cubicBezTo>
                  <a:pt x="427608" y="516384"/>
                  <a:pt x="0" y="727969"/>
                  <a:pt x="0" y="727969"/>
                </a:cubicBezTo>
                <a:lnTo>
                  <a:pt x="0" y="727969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20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6041-43B5-4CCD-BB6D-0BD7DFA53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BDAE4-8DBD-40F6-82C4-2DE684A41A05}" type="slidenum">
              <a:rPr lang="en-US" altLang="en-US" smtClean="0"/>
              <a:t>4</a:t>
            </a:fld>
            <a:endParaRPr lang="en-US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3CD3896-D70A-4AD4-8A68-DA811748E6C4}"/>
              </a:ext>
            </a:extLst>
          </p:cNvPr>
          <p:cNvSpPr txBox="1">
            <a:spLocks/>
          </p:cNvSpPr>
          <p:nvPr/>
        </p:nvSpPr>
        <p:spPr bwMode="auto">
          <a:xfrm>
            <a:off x="482600" y="907876"/>
            <a:ext cx="8489950" cy="129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</a:pPr>
            <a:r>
              <a:rPr lang="en-US" altLang="zh-CN" sz="3600" dirty="0"/>
              <a:t>3D Force Touch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7E33333-F129-4631-AF41-069CB71AD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556792"/>
                <a:ext cx="8640960" cy="5256584"/>
              </a:xfrm>
            </p:spPr>
            <p:txBody>
              <a:bodyPr/>
              <a:lstStyle/>
              <a:p>
                <a:r>
                  <a:rPr lang="en-GB" dirty="0"/>
                  <a:t>Simulation</a:t>
                </a:r>
              </a:p>
              <a:p>
                <a:pPr lvl="1"/>
                <a:r>
                  <a:rPr lang="en-GB" sz="2200" dirty="0"/>
                  <a:t>Pre-defined finger contact area: radius of 5 mm.</a:t>
                </a:r>
              </a:p>
              <a:p>
                <a:pPr lvl="1"/>
                <a:r>
                  <a:rPr lang="en-GB" sz="2200" dirty="0"/>
                  <a:t>Simulating on </a:t>
                </a:r>
                <a14:m>
                  <m:oMath xmlns:m="http://schemas.openxmlformats.org/officeDocument/2006/math">
                    <m:r>
                      <a:rPr lang="en-GB" sz="2200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sz="2200" dirty="0"/>
                  <a:t> touch locations, 9 force levels (1 N to 5 N, 0.5 N resolution). </a:t>
                </a:r>
              </a:p>
              <a:p>
                <a:pPr lvl="1"/>
                <a:r>
                  <a:rPr lang="en-GB" sz="2200" dirty="0"/>
                  <a:t>Results: position error </a:t>
                </a:r>
                <a:r>
                  <a:rPr lang="en-US" altLang="zh-CN" sz="2200"/>
                  <a:t>of </a:t>
                </a:r>
                <a:r>
                  <a:rPr lang="en-GB" sz="2200"/>
                  <a:t>0.56 </a:t>
                </a:r>
                <a:r>
                  <a:rPr lang="en-GB" sz="2200" dirty="0"/>
                  <a:t>mm, force level classification accuracy of 94.2% when classifying into 5 force levels. </a:t>
                </a:r>
              </a:p>
              <a:p>
                <a:r>
                  <a:rPr lang="en-GB" dirty="0"/>
                  <a:t>Experiment</a:t>
                </a:r>
              </a:p>
              <a:p>
                <a:pPr lvl="1"/>
                <a:r>
                  <a:rPr lang="en-GB" sz="2200" dirty="0"/>
                  <a:t>10 users,</a:t>
                </a:r>
                <a:r>
                  <a:rPr lang="zh-CN" altLang="en-US" sz="2200" dirty="0"/>
                  <a:t> </a:t>
                </a:r>
                <a:r>
                  <a:rPr lang="en-GB" altLang="zh-CN" sz="2200" dirty="0"/>
                  <a:t>customised finger contact area size</a:t>
                </a:r>
                <a:r>
                  <a:rPr lang="en-US" altLang="zh-CN" sz="2200" dirty="0"/>
                  <a:t>s</a:t>
                </a:r>
                <a:r>
                  <a:rPr lang="en-GB" altLang="zh-CN" sz="2200" dirty="0"/>
                  <a:t>.</a:t>
                </a:r>
                <a:endParaRPr lang="en-GB" sz="2200" dirty="0"/>
              </a:p>
              <a:p>
                <a:pPr lvl="1"/>
                <a:r>
                  <a:rPr lang="en-GB" sz="2200" dirty="0"/>
                  <a:t>Collecting experimental touch data on </a:t>
                </a:r>
                <a14:m>
                  <m:oMath xmlns:m="http://schemas.openxmlformats.org/officeDocument/2006/math">
                    <m:r>
                      <a:rPr lang="en-GB" sz="22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sz="2200" dirty="0"/>
                  <a:t> touch locations, 3 force levels (light, middle, strong). </a:t>
                </a:r>
              </a:p>
              <a:p>
                <a:pPr lvl="1"/>
                <a:r>
                  <a:rPr lang="en-GB" sz="2200" dirty="0"/>
                  <a:t>Results: overall position estimation accuracy of 95.2%, force level classification accuracy of 93.3%.</a:t>
                </a:r>
              </a:p>
              <a:p>
                <a:pPr lvl="1"/>
                <a:endParaRPr lang="en-GB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7E33333-F129-4631-AF41-069CB71AD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556792"/>
                <a:ext cx="8640960" cy="5256584"/>
              </a:xfrm>
              <a:blipFill>
                <a:blip r:embed="rId2"/>
                <a:stretch>
                  <a:fillRect l="-1269" t="-1159" r="-1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dirty="0"/>
              <a:t>Sphere Recognition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5598" y="1700808"/>
            <a:ext cx="8488202" cy="4752528"/>
          </a:xfrm>
        </p:spPr>
        <p:txBody>
          <a:bodyPr/>
          <a:lstStyle/>
          <a:p>
            <a:r>
              <a:rPr lang="en-US" altLang="zh-CN" dirty="0"/>
              <a:t>Aim </a:t>
            </a:r>
          </a:p>
          <a:p>
            <a:pPr lvl="1"/>
            <a:r>
              <a:rPr lang="en-US" altLang="zh-CN" dirty="0"/>
              <a:t>Using 3D point cloud data to </a:t>
            </a:r>
            <a:r>
              <a:rPr lang="en-US" altLang="zh-CN" dirty="0" err="1"/>
              <a:t>recognise</a:t>
            </a:r>
            <a:r>
              <a:rPr lang="en-US" altLang="zh-CN" dirty="0"/>
              <a:t> spheres that can be used for 3D registration</a:t>
            </a:r>
          </a:p>
          <a:p>
            <a:pPr lvl="1"/>
            <a:r>
              <a:rPr lang="en-US" altLang="zh-CN" dirty="0"/>
              <a:t>Time efficient, can be applied to large datasets</a:t>
            </a:r>
          </a:p>
          <a:p>
            <a:r>
              <a:rPr lang="en-US" altLang="zh-CN" dirty="0"/>
              <a:t>Current solutions to this problem:</a:t>
            </a:r>
          </a:p>
          <a:p>
            <a:pPr lvl="1"/>
            <a:r>
              <a:rPr lang="en-US" altLang="zh-CN" b="1" dirty="0"/>
              <a:t>Hough Transform</a:t>
            </a:r>
            <a:r>
              <a:rPr lang="en-US" altLang="zh-CN" dirty="0"/>
              <a:t>: Poor time efficiency, large memory consumption</a:t>
            </a:r>
          </a:p>
          <a:p>
            <a:pPr lvl="1"/>
            <a:r>
              <a:rPr lang="en-US" altLang="zh-CN" b="1" dirty="0"/>
              <a:t>RANSAC</a:t>
            </a:r>
            <a:r>
              <a:rPr lang="en-US" altLang="zh-CN" dirty="0"/>
              <a:t>: </a:t>
            </a:r>
            <a:r>
              <a:rPr lang="en-GB" altLang="zh-CN" dirty="0"/>
              <a:t>T</a:t>
            </a:r>
            <a:r>
              <a:rPr lang="en-GB" dirty="0"/>
              <a:t>ime-consuming when dealing with problems of small inlier ratio </a:t>
            </a:r>
            <a:r>
              <a:rPr lang="en-US" altLang="zh-CN" dirty="0"/>
              <a:t>(in our case the inlier only accounts for less than 0.03% of the whole scanning data)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BDAE4-8DBD-40F6-82C4-2DE684A41A05}" type="slidenum">
              <a:rPr lang="en-US" altLang="en-US"/>
              <a:t>5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/>
              <a:t>Sphere Recognition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200" y="2050415"/>
            <a:ext cx="8346256" cy="4042881"/>
          </a:xfrm>
        </p:spPr>
        <p:txBody>
          <a:bodyPr/>
          <a:lstStyle/>
          <a:p>
            <a:r>
              <a:rPr lang="en-US" altLang="zh-CN" dirty="0"/>
              <a:t>Our novel approach – the Range method</a:t>
            </a:r>
          </a:p>
          <a:p>
            <a:pPr lvl="1"/>
            <a:r>
              <a:rPr lang="en-US" altLang="zh-CN" dirty="0" err="1"/>
              <a:t>Recognise</a:t>
            </a:r>
            <a:r>
              <a:rPr lang="en-US" altLang="zh-CN" dirty="0"/>
              <a:t> spheres from a single scan </a:t>
            </a:r>
          </a:p>
          <a:p>
            <a:pPr lvl="1"/>
            <a:r>
              <a:rPr lang="en-US" altLang="zh-CN" dirty="0">
                <a:sym typeface="+mn-ea"/>
              </a:rPr>
              <a:t>Using the ranges of two sphere features: </a:t>
            </a:r>
          </a:p>
          <a:p>
            <a:pPr lvl="2"/>
            <a:r>
              <a:rPr lang="en-US" altLang="zh-CN" dirty="0">
                <a:sym typeface="+mn-ea"/>
              </a:rPr>
              <a:t>surface curvature</a:t>
            </a:r>
          </a:p>
          <a:p>
            <a:pPr lvl="2"/>
            <a:r>
              <a:rPr lang="en-US" altLang="zh-CN" dirty="0">
                <a:sym typeface="+mn-ea"/>
              </a:rPr>
              <a:t>surface roughness</a:t>
            </a:r>
          </a:p>
          <a:p>
            <a:pPr lvl="1"/>
            <a:r>
              <a:rPr lang="en-US" altLang="zh-CN" dirty="0"/>
              <a:t>Supervised learning</a:t>
            </a:r>
          </a:p>
          <a:p>
            <a:pPr lvl="1"/>
            <a:r>
              <a:rPr lang="en-US" altLang="zh-CN" dirty="0"/>
              <a:t>An iterative method, constantly remove non-spherical points and updating the above two features of the remaining data points</a:t>
            </a:r>
          </a:p>
          <a:p>
            <a:pPr marL="914400" lvl="2" indent="0" algn="just">
              <a:buNone/>
            </a:pPr>
            <a:endParaRPr lang="en-US" altLang="zh-CN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BDAE4-8DBD-40F6-82C4-2DE684A41A05}" type="slidenum">
              <a:rPr lang="en-US" altLang="en-US"/>
              <a:t>6</a:t>
            </a:fld>
            <a:endParaRPr lang="en-US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330200" y="4430395"/>
            <a:ext cx="8092440" cy="2024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None/>
            </a:pPr>
            <a:endParaRPr lang="en-US" altLang="zh-CN" b="1" dirty="0"/>
          </a:p>
          <a:p>
            <a:pPr marL="457200" lvl="1" indent="0" algn="just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/>
              <a:t>Sphere Recognition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BDAE4-8DBD-40F6-82C4-2DE684A41A05}" type="slidenum">
              <a:rPr lang="en-US" altLang="en-US"/>
              <a:t>7</a:t>
            </a:fld>
            <a:endParaRPr lang="en-US" altLang="en-US"/>
          </a:p>
        </p:txBody>
      </p:sp>
      <p:pic>
        <p:nvPicPr>
          <p:cNvPr id="6" name="内容占位符 5" descr="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5" y="1684020"/>
            <a:ext cx="7416165" cy="4520565"/>
          </a:xfrm>
          <a:prstGeom prst="rect">
            <a:avLst/>
          </a:prstGeom>
        </p:spPr>
      </p:pic>
      <p:sp>
        <p:nvSpPr>
          <p:cNvPr id="7172" name="Text Box 3"/>
          <p:cNvSpPr/>
          <p:nvPr/>
        </p:nvSpPr>
        <p:spPr>
          <a:xfrm>
            <a:off x="2145030" y="6204585"/>
            <a:ext cx="5165090" cy="365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180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Spheres in the scene are encircled by red circles</a:t>
            </a:r>
          </a:p>
        </p:txBody>
      </p:sp>
      <p:sp>
        <p:nvSpPr>
          <p:cNvPr id="13582" name="Oval 443"/>
          <p:cNvSpPr>
            <a:spLocks noChangeArrowheads="1"/>
          </p:cNvSpPr>
          <p:nvPr/>
        </p:nvSpPr>
        <p:spPr bwMode="auto">
          <a:xfrm rot="13620000">
            <a:off x="1902460" y="6287770"/>
            <a:ext cx="202565" cy="198755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BBD5F0"/>
                    </a:gs>
                    <a:gs pos="100000">
                      <a:srgbClr val="9CBEE0"/>
                    </a:gs>
                  </a:gsLst>
                  <a:lin ang="5400000"/>
                </a:gra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/>
              <a:t>Sphere Recognition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BDAE4-8DBD-40F6-82C4-2DE684A41A05}" type="slidenum">
              <a:rPr lang="en-US" altLang="en-US"/>
              <a:t>8</a:t>
            </a:fld>
            <a:endParaRPr lang="en-US" altLang="en-US"/>
          </a:p>
        </p:txBody>
      </p:sp>
      <p:sp>
        <p:nvSpPr>
          <p:cNvPr id="7172" name="Text Box 3"/>
          <p:cNvSpPr/>
          <p:nvPr/>
        </p:nvSpPr>
        <p:spPr>
          <a:xfrm>
            <a:off x="3809365" y="6276340"/>
            <a:ext cx="2221865" cy="365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180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After one iteration</a:t>
            </a:r>
          </a:p>
        </p:txBody>
      </p:sp>
      <p:pic>
        <p:nvPicPr>
          <p:cNvPr id="5" name="Content Placeholder 4" descr="001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6475" y="1713230"/>
            <a:ext cx="7416000" cy="456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/>
              <a:t>Sphere Recognition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BDAE4-8DBD-40F6-82C4-2DE684A41A05}" type="slidenum">
              <a:rPr lang="en-US" altLang="en-US"/>
              <a:t>9</a:t>
            </a:fld>
            <a:endParaRPr lang="en-US" altLang="en-US"/>
          </a:p>
        </p:txBody>
      </p:sp>
      <p:pic>
        <p:nvPicPr>
          <p:cNvPr id="52" name="Picture 2" descr="00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235" y="1697990"/>
            <a:ext cx="7416000" cy="45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2" name="Text Box 3"/>
          <p:cNvSpPr/>
          <p:nvPr/>
        </p:nvSpPr>
        <p:spPr>
          <a:xfrm>
            <a:off x="3737610" y="6250305"/>
            <a:ext cx="2221865" cy="365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x-none" sz="180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After two iterations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34847</TotalTime>
  <Words>747</Words>
  <Application>Microsoft Office PowerPoint</Application>
  <PresentationFormat>On-screen Show (4:3)</PresentationFormat>
  <Paragraphs>165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Times New Roman</vt:lpstr>
      <vt:lpstr>Custom Design</vt:lpstr>
      <vt:lpstr>Machine Learning Techniques for 3D Data Analysis</vt:lpstr>
      <vt:lpstr>Major Contributions</vt:lpstr>
      <vt:lpstr>PowerPoint Presentation</vt:lpstr>
      <vt:lpstr>PowerPoint Presentation</vt:lpstr>
      <vt:lpstr>Sphere Recognition</vt:lpstr>
      <vt:lpstr>Sphere Recognition</vt:lpstr>
      <vt:lpstr>Sphere Recognition</vt:lpstr>
      <vt:lpstr>Sphere Recognition</vt:lpstr>
      <vt:lpstr>Sphere Recognition</vt:lpstr>
      <vt:lpstr>Sphere Recognition</vt:lpstr>
      <vt:lpstr>Sphere Recognition</vt:lpstr>
      <vt:lpstr>Object segmentation and recognition</vt:lpstr>
      <vt:lpstr>Part 1: Plane Detection and Background Subtraction </vt:lpstr>
      <vt:lpstr>Part 1: Plane Detection and Background Subtraction </vt:lpstr>
      <vt:lpstr>Part 1: Plane Detection and Background Subtraction </vt:lpstr>
      <vt:lpstr>Part 2: Object Segmentation </vt:lpstr>
      <vt:lpstr>Part 3: Object Recognition </vt:lpstr>
      <vt:lpstr>Part 3: Object Recognition </vt:lpstr>
      <vt:lpstr>Part 3: Object Recognition </vt:lpstr>
      <vt:lpstr>Part 3: Object Recognition </vt:lpstr>
      <vt:lpstr>Object segmentation and recognition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Cloud Technical Meeting</dc:title>
  <dc:creator>Kishan Lachhani</dc:creator>
  <cp:lastModifiedBy>PangTouXian</cp:lastModifiedBy>
  <cp:revision>98</cp:revision>
  <dcterms:created xsi:type="dcterms:W3CDTF">2017-03-15T18:05:00Z</dcterms:created>
  <dcterms:modified xsi:type="dcterms:W3CDTF">2019-06-10T11:55:10Z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